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Lato" panose="020B0604020202020204" charset="0"/>
      <p:regular r:id="rId17"/>
      <p:bold r:id="rId18"/>
      <p:italic r:id="rId19"/>
      <p:boldItalic r:id="rId20"/>
    </p:embeddedFont>
    <p:embeddedFont>
      <p:font typeface="Raleway" panose="020B0604020202020204" charset="0"/>
      <p:regular r:id="rId21"/>
      <p:bold r:id="rId22"/>
      <p:italic r:id="rId23"/>
      <p:boldItalic r:id="rId24"/>
    </p:embeddedFont>
    <p:embeddedFont>
      <p:font typeface="Raleway ExtraBold" panose="020B0604020202020204" charset="0"/>
      <p:bold r:id="rId25"/>
      <p:boldItalic r:id="rId26"/>
    </p:embeddedFont>
    <p:embeddedFont>
      <p:font typeface="Raleway Medium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CFED4F-B925-4C89-9B57-6180D8DC3DFD}">
  <a:tblStyle styleId="{A2CFED4F-B925-4C89-9B57-6180D8DC3D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ca65e574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ca65e574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bae98d61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bae98d61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ca65e574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ca65e574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baa5d3c0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baa5d3c0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ca65e574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ca65e574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baa14345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baa14345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ba6039d4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ba6039d4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ca65e574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ca65e574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ca65e574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ca65e574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baa5d3c0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baa5d3c0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baa5d3c0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baa5d3c0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ca8ea78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ca8ea78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a65e57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ca65e57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pypi.org/project/Wikipedia-API/" TargetMode="External"/><Relationship Id="rId7" Type="http://schemas.openxmlformats.org/officeDocument/2006/relationships/hyperlink" Target="https://pypi.org/project/networkx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ypi.org/project/SPARQLWrapper/" TargetMode="External"/><Relationship Id="rId5" Type="http://schemas.openxmlformats.org/officeDocument/2006/relationships/hyperlink" Target="https://pypi.org/project/stanfordcorenlp/" TargetMode="External"/><Relationship Id="rId4" Type="http://schemas.openxmlformats.org/officeDocument/2006/relationships/hyperlink" Target="https://pypi.org/project/HTMLParser/" TargetMode="External"/><Relationship Id="rId9" Type="http://schemas.openxmlformats.org/officeDocument/2006/relationships/hyperlink" Target="https://pypi.org/project/pywebcopy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danbuogit/WIR_singer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Apply Page-Rank on Wikipedia Singers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Daniele Buonadonna, Eleonora Lopez, Umberto di Canito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0" y="1071550"/>
            <a:ext cx="2237875" cy="300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420400" y="5861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Other hypotheses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420400" y="1344025"/>
            <a:ext cx="3071400" cy="28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If a singer is considered to be influenced by a band</a:t>
            </a:r>
            <a:br>
              <a:rPr lang="it">
                <a:latin typeface="Raleway"/>
                <a:ea typeface="Raleway"/>
                <a:cs typeface="Raleway"/>
                <a:sym typeface="Raleway"/>
              </a:rPr>
            </a:b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For the second method, if a singer does not have the “influences” section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2"/>
          </p:nvPr>
        </p:nvSpPr>
        <p:spPr>
          <a:xfrm>
            <a:off x="5223650" y="14358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then we consider such singer to be influenced by the band’s singers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br>
              <a:rPr lang="it">
                <a:latin typeface="Raleway"/>
                <a:ea typeface="Raleway"/>
                <a:cs typeface="Raleway"/>
                <a:sym typeface="Raleway"/>
              </a:rPr>
            </a:br>
            <a:r>
              <a:rPr lang="it">
                <a:latin typeface="Raleway"/>
                <a:ea typeface="Raleway"/>
                <a:cs typeface="Raleway"/>
                <a:sym typeface="Raleway"/>
              </a:rPr>
              <a:t>then we consider such singer to not have influences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3847425" y="1564725"/>
            <a:ext cx="1020600" cy="34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3847425" y="2507875"/>
            <a:ext cx="1020600" cy="34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" name="Google Shape;150;p23"/>
          <p:cNvGraphicFramePr/>
          <p:nvPr>
            <p:extLst>
              <p:ext uri="{D42A27DB-BD31-4B8C-83A1-F6EECF244321}">
                <p14:modId xmlns:p14="http://schemas.microsoft.com/office/powerpoint/2010/main" val="1681490648"/>
              </p:ext>
            </p:extLst>
          </p:nvPr>
        </p:nvGraphicFramePr>
        <p:xfrm>
          <a:off x="25" y="-200"/>
          <a:ext cx="9143975" cy="5143625"/>
        </p:xfrm>
        <a:graphic>
          <a:graphicData uri="http://schemas.openxmlformats.org/drawingml/2006/table">
            <a:tbl>
              <a:tblPr>
                <a:noFill/>
                <a:tableStyleId>{A2CFED4F-B925-4C89-9B57-6180D8DC3DFD}</a:tableStyleId>
              </a:tblPr>
              <a:tblGrid>
                <a:gridCol w="632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6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8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88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2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1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 i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Index</a:t>
                      </a:r>
                      <a:endParaRPr sz="1100" b="1" i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b="1" i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Blind method (1st)</a:t>
                      </a:r>
                      <a:endParaRPr sz="1100" b="1" i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b="1" i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Scraping method (2nd)</a:t>
                      </a:r>
                      <a:endParaRPr sz="1100" b="1" i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 i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The Rolling Stone</a:t>
                      </a:r>
                      <a:endParaRPr sz="1100" b="1" i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 i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Ranker.com</a:t>
                      </a:r>
                      <a:endParaRPr sz="1100" b="1" i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100" b="1" i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thetoptens.com</a:t>
                      </a:r>
                      <a:endParaRPr sz="1100" b="1" i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2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Elton John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Michael Jackson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Aretha Franklin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Michael Jackson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Michael Jackson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2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Michael Jackson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Aretha Franklin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Elvis Presley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Frank Sinatra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Elvis Presley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2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Elvis Presley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James Brown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John Lennon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Elvis Presley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Freddie Mercury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2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Frank Sinatra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Diana Ross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Marvin Gaye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Aretha Franklin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John Lennon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2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David Bowie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Madonna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James Brown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Adele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Madonna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2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John Lennon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David Bowie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Little Richard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Elton John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David Bowie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52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Eric Clapton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Celine Dion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Mick Jagger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Celine Dion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Mariah Carey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52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Bruce Springsteen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Mariah Carey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Bob Marley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John Lennon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Kurt Cobain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52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Madonna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B.B. King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Johnny Cash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David Bowie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Beyoncé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52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Mick Jagger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John Lennon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David Bowie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Marvin Gaye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Celine Dion</a:t>
                      </a:r>
                      <a:endParaRPr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R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250" cap="flat" cmpd="sng">
                      <a:solidFill>
                        <a:srgbClr val="9BC2E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417600" y="575950"/>
            <a:ext cx="83043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Discussion of results</a:t>
            </a:r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body" idx="1"/>
          </p:nvPr>
        </p:nvSpPr>
        <p:spPr>
          <a:xfrm>
            <a:off x="417600" y="1211350"/>
            <a:ext cx="8163900" cy="31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it" sz="1800">
                <a:latin typeface="Raleway"/>
                <a:ea typeface="Raleway"/>
                <a:cs typeface="Raleway"/>
                <a:sym typeface="Raleway"/>
              </a:rPr>
              <a:t>Results are quite different for each list but compatible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it" sz="1800">
                <a:latin typeface="Raleway"/>
                <a:ea typeface="Raleway"/>
                <a:cs typeface="Raleway"/>
                <a:sym typeface="Raleway"/>
              </a:rPr>
              <a:t>It is not easy to make a comparison since we do not know the criteria used by the creators of the online lists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it" sz="1800">
                <a:latin typeface="Raleway"/>
                <a:ea typeface="Raleway"/>
                <a:cs typeface="Raleway"/>
                <a:sym typeface="Raleway"/>
              </a:rPr>
              <a:t>We expected that the scraping method would perform better than the blind method but in the end they both yielded good results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it" sz="1800">
                <a:latin typeface="Raleway"/>
                <a:ea typeface="Raleway"/>
                <a:cs typeface="Raleway"/>
                <a:sym typeface="Raleway"/>
              </a:rPr>
              <a:t>Elvis Presley appears in all the lists except the scraping method’s list, the reason is that the singers influenced by Presley are not many and not so important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359025" y="589375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Libraries used</a:t>
            </a:r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3668100" y="2875125"/>
            <a:ext cx="25137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highlight>
                  <a:srgbClr val="006DAD"/>
                </a:highlight>
                <a:latin typeface="Raleway"/>
                <a:ea typeface="Raleway"/>
                <a:cs typeface="Raleway"/>
                <a:sym typeface="Raleway"/>
              </a:rPr>
              <a:t>Wikipedia-API 0.5.1</a:t>
            </a:r>
            <a:endParaRPr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linkClick r:id="rId3"/>
              </a:rPr>
              <a:t>https://pypi.org/project/Wikipedia-API/</a:t>
            </a:r>
            <a:endParaRPr sz="1000"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3692250" y="1726925"/>
            <a:ext cx="22896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highlight>
                  <a:srgbClr val="006DAD"/>
                </a:highlight>
                <a:latin typeface="Raleway"/>
                <a:ea typeface="Raleway"/>
                <a:cs typeface="Raleway"/>
                <a:sym typeface="Raleway"/>
              </a:rPr>
              <a:t>HTMLParser </a:t>
            </a:r>
            <a:endParaRPr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linkClick r:id="rId4"/>
              </a:rPr>
              <a:t>https://pypi.org/project/HTMLParser/</a:t>
            </a:r>
            <a:endParaRPr sz="1000"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3668100" y="2271400"/>
            <a:ext cx="26850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highlight>
                  <a:srgbClr val="006DAD"/>
                </a:highlight>
                <a:latin typeface="Raleway"/>
                <a:ea typeface="Raleway"/>
                <a:cs typeface="Raleway"/>
                <a:sym typeface="Raleway"/>
              </a:rPr>
              <a:t>StanfordCoreNlp</a:t>
            </a:r>
            <a:endParaRPr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chemeClr val="hlink"/>
                </a:solidFill>
                <a:hlinkClick r:id="rId5"/>
              </a:rPr>
              <a:t>https://pypi.org/project/stanfordcorenlp/</a:t>
            </a:r>
            <a:endParaRPr sz="1000"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539737" y="1726925"/>
            <a:ext cx="29976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highlight>
                  <a:srgbClr val="006DAD"/>
                </a:highlight>
                <a:latin typeface="Raleway"/>
                <a:ea typeface="Raleway"/>
                <a:cs typeface="Raleway"/>
                <a:sym typeface="Raleway"/>
              </a:rPr>
              <a:t>SPARQL Wrapper </a:t>
            </a:r>
            <a:endParaRPr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chemeClr val="hlink"/>
                </a:solidFill>
                <a:hlinkClick r:id="rId6"/>
              </a:rPr>
              <a:t>https://pypi.org/project/SPARQLWrapper</a:t>
            </a:r>
            <a:r>
              <a:rPr lang="it" sz="1000" u="sng">
                <a:solidFill>
                  <a:schemeClr val="hlink"/>
                </a:solidFill>
                <a:hlinkClick r:id="rId3"/>
              </a:rPr>
              <a:t>/</a:t>
            </a:r>
            <a:endParaRPr sz="1000"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162739" y="1992040"/>
            <a:ext cx="3000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3000" b="1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6760837" y="1728000"/>
            <a:ext cx="29976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highlight>
                  <a:srgbClr val="006DAD"/>
                </a:highlight>
                <a:latin typeface="Raleway"/>
                <a:ea typeface="Raleway"/>
                <a:cs typeface="Raleway"/>
                <a:sym typeface="Raleway"/>
              </a:rPr>
              <a:t>Networkx 2.3 </a:t>
            </a:r>
            <a:endParaRPr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chemeClr val="hlink"/>
                </a:solidFill>
                <a:hlinkClick r:id="rId7"/>
              </a:rPr>
              <a:t>https://pypi.org/project/networkx/</a:t>
            </a:r>
            <a:endParaRPr sz="1000"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028" y="1834083"/>
            <a:ext cx="196198" cy="20328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539737" y="2271388"/>
            <a:ext cx="29976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highlight>
                  <a:srgbClr val="006DAD"/>
                </a:highlight>
                <a:latin typeface="Raleway"/>
                <a:ea typeface="Raleway"/>
                <a:cs typeface="Raleway"/>
                <a:sym typeface="Raleway"/>
              </a:rPr>
              <a:t>PyWebCopy 6.0.0 </a:t>
            </a:r>
            <a:endParaRPr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chemeClr val="hlink"/>
                </a:solidFill>
                <a:hlinkClick r:id="rId9"/>
              </a:rPr>
              <a:t>https://pypi.org/project/pywebcopy/</a:t>
            </a:r>
            <a:endParaRPr sz="1000"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359025" y="1360375"/>
            <a:ext cx="26256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Raleway"/>
                <a:ea typeface="Raleway"/>
                <a:cs typeface="Raleway"/>
                <a:sym typeface="Raleway"/>
              </a:rPr>
              <a:t>Dataset building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3524250" y="1364075"/>
            <a:ext cx="26256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Raleway"/>
                <a:ea typeface="Raleway"/>
                <a:cs typeface="Raleway"/>
                <a:sym typeface="Raleway"/>
              </a:rPr>
              <a:t>Defining graph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6564625" y="1389900"/>
            <a:ext cx="26256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Raleway"/>
                <a:ea typeface="Raleway"/>
                <a:cs typeface="Raleway"/>
                <a:sym typeface="Raleway"/>
              </a:rPr>
              <a:t>Page Rank computation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028" y="2378558"/>
            <a:ext cx="196198" cy="20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13678" y="1841483"/>
            <a:ext cx="196198" cy="195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13678" y="2354608"/>
            <a:ext cx="196198" cy="20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13678" y="2971333"/>
            <a:ext cx="196198" cy="20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64628" y="1841483"/>
            <a:ext cx="196198" cy="19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4955475" y="2194350"/>
            <a:ext cx="40452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Thank you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00" y="290800"/>
            <a:ext cx="3801575" cy="456189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>
          <a:xfrm>
            <a:off x="4955475" y="3827425"/>
            <a:ext cx="3801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Code available at </a:t>
            </a:r>
            <a:r>
              <a:rPr lang="it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https://github.com/danbuogit/WIR_singers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0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Contributions</a:t>
            </a:r>
            <a:endParaRPr b="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2410100" y="1168000"/>
            <a:ext cx="6321600" cy="34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lang="it" sz="20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Daniele</a:t>
            </a:r>
            <a:r>
              <a:rPr lang="it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SPARQL queries, Dataset creation (based on queries), first method PageRank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lang="it" sz="20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Eleonora</a:t>
            </a:r>
            <a:r>
              <a:rPr lang="it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Named Entity Recognition, second method PageRank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lang="it" sz="20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Umberto</a:t>
            </a:r>
            <a:r>
              <a:rPr lang="it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Dataset creation (based on scraping Wikipedia pages), retrieving “influences” section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00" y="1211350"/>
            <a:ext cx="931625" cy="9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600" y="3522900"/>
            <a:ext cx="931626" cy="964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600" y="2375824"/>
            <a:ext cx="931626" cy="913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Reference paper</a:t>
            </a: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2410100" y="1211350"/>
            <a:ext cx="6321600" cy="3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 Medium"/>
                <a:ea typeface="Raleway Medium"/>
                <a:cs typeface="Raleway Medium"/>
                <a:sym typeface="Raleway Medium"/>
              </a:rPr>
              <a:t>Muazzam A. Siddiqui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 b="1">
                <a:latin typeface="Raleway"/>
                <a:ea typeface="Raleway"/>
                <a:cs typeface="Raleway"/>
                <a:sym typeface="Raleway"/>
              </a:rPr>
              <a:t>Mining Wikipedia to Rank Rock Guitarists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latin typeface="Raleway Medium"/>
                <a:ea typeface="Raleway Medium"/>
                <a:cs typeface="Raleway Medium"/>
                <a:sym typeface="Raleway Medium"/>
              </a:rPr>
              <a:t>International Journal of Intelligent Systems and Applications (IJISA), 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>
                <a:latin typeface="Raleway Medium"/>
                <a:ea typeface="Raleway Medium"/>
                <a:cs typeface="Raleway Medium"/>
                <a:sym typeface="Raleway Medium"/>
              </a:rPr>
              <a:t>vol.7, no.12, pp.50-56, 2015. DOI: 10.5815/ijisa.2015.12.05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75" y="1085213"/>
            <a:ext cx="2105312" cy="29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410200" y="596375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/>
              <a:t>Reference paper - main ideas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10196" y="1442675"/>
            <a:ext cx="8315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Find the most influential rock guitarists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Use quantitative method instead of subjective opinions of people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Compute graph by analyzing data from the guitarist himself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Finally, compute PageRank and compare the results to major ranking lists available online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417600" y="575950"/>
            <a:ext cx="83043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/>
              <a:t>Our project - main ideas</a:t>
            </a:r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427400" y="1211350"/>
            <a:ext cx="8304300" cy="3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Replicate the paper by finding the most influential </a:t>
            </a:r>
            <a:r>
              <a:rPr lang="it" b="1">
                <a:latin typeface="Raleway"/>
                <a:ea typeface="Raleway"/>
                <a:cs typeface="Raleway"/>
                <a:sym typeface="Raleway"/>
              </a:rPr>
              <a:t>singers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Dataset is computed by SPARQL queries (to retrieve singers’ name and bands’ name) and by scraping the Wikipedia pages of each singer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Results are computed using two different methods: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it" sz="1800">
                <a:latin typeface="Raleway"/>
                <a:ea typeface="Raleway"/>
                <a:cs typeface="Raleway"/>
                <a:sym typeface="Raleway"/>
              </a:rPr>
              <a:t>Blind meta-data link picking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it" sz="1800">
                <a:latin typeface="Raleway"/>
                <a:ea typeface="Raleway"/>
                <a:cs typeface="Raleway"/>
                <a:sym typeface="Raleway"/>
              </a:rPr>
              <a:t>“Influences” section analysis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9500" y="493425"/>
            <a:ext cx="46224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/>
              <a:t>Dataset construction</a:t>
            </a:r>
            <a:endParaRPr sz="3000"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319500" y="1128225"/>
            <a:ext cx="2808000" cy="3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Retrieve all the singers and bands from DBPedia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Associate each singer to his bands in order to consider the band’s influence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Download each wikipedia page associated to each singer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Python scripts are being used in order to provide the lists and download the pages, resulting in </a:t>
            </a:r>
            <a:r>
              <a:rPr lang="it" sz="1400" b="1">
                <a:latin typeface="Raleway"/>
                <a:ea typeface="Raleway"/>
                <a:cs typeface="Raleway"/>
                <a:sym typeface="Raleway"/>
              </a:rPr>
              <a:t>4581 </a:t>
            </a: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different </a:t>
            </a:r>
            <a:r>
              <a:rPr lang="it" sz="1400" b="1">
                <a:latin typeface="Raleway"/>
                <a:ea typeface="Raleway"/>
                <a:cs typeface="Raleway"/>
                <a:sym typeface="Raleway"/>
              </a:rPr>
              <a:t>singers </a:t>
            </a: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and </a:t>
            </a:r>
            <a:r>
              <a:rPr lang="it" sz="1400" b="1">
                <a:latin typeface="Raleway"/>
                <a:ea typeface="Raleway"/>
                <a:cs typeface="Raleway"/>
                <a:sym typeface="Raleway"/>
              </a:rPr>
              <a:t>2471 </a:t>
            </a: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different </a:t>
            </a:r>
            <a:r>
              <a:rPr lang="it" sz="1400" b="1">
                <a:latin typeface="Raleway"/>
                <a:ea typeface="Raleway"/>
                <a:cs typeface="Raleway"/>
                <a:sym typeface="Raleway"/>
              </a:rPr>
              <a:t>bands</a:t>
            </a: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5432200" y="1128225"/>
            <a:ext cx="1933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aleway"/>
                <a:ea typeface="Raleway"/>
                <a:cs typeface="Raleway"/>
                <a:sym typeface="Raleway"/>
              </a:rPr>
              <a:t>SPARQL queries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5438950" y="2068275"/>
            <a:ext cx="1920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aleway"/>
                <a:ea typeface="Raleway"/>
                <a:cs typeface="Raleway"/>
                <a:sym typeface="Raleway"/>
              </a:rPr>
              <a:t>Lists of singers and bands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3890050" y="3612675"/>
            <a:ext cx="18474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aleway"/>
                <a:ea typeface="Raleway"/>
                <a:cs typeface="Raleway"/>
                <a:sym typeface="Raleway"/>
              </a:rPr>
              <a:t>List of bands associated to each singer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6849150" y="3612675"/>
            <a:ext cx="19203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aleway"/>
                <a:ea typeface="Raleway"/>
                <a:cs typeface="Raleway"/>
                <a:sym typeface="Raleway"/>
              </a:rPr>
              <a:t>Download of Wikipedia pages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3" name="Google Shape;113;p18"/>
          <p:cNvCxnSpPr>
            <a:stCxn id="109" idx="2"/>
            <a:endCxn id="110" idx="0"/>
          </p:cNvCxnSpPr>
          <p:nvPr/>
        </p:nvCxnSpPr>
        <p:spPr>
          <a:xfrm>
            <a:off x="6399100" y="1531125"/>
            <a:ext cx="0" cy="53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14;p18"/>
          <p:cNvCxnSpPr>
            <a:stCxn id="110" idx="2"/>
            <a:endCxn id="111" idx="0"/>
          </p:cNvCxnSpPr>
          <p:nvPr/>
        </p:nvCxnSpPr>
        <p:spPr>
          <a:xfrm flipH="1">
            <a:off x="4813900" y="2823975"/>
            <a:ext cx="1585200" cy="78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8"/>
          <p:cNvCxnSpPr>
            <a:stCxn id="110" idx="2"/>
            <a:endCxn id="112" idx="0"/>
          </p:cNvCxnSpPr>
          <p:nvPr/>
        </p:nvCxnSpPr>
        <p:spPr>
          <a:xfrm>
            <a:off x="6399100" y="2823975"/>
            <a:ext cx="1410300" cy="78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59025" y="589375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Methods used</a:t>
            </a:r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359024" y="1602675"/>
            <a:ext cx="40593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arenR"/>
            </a:pPr>
            <a:r>
              <a:rPr lang="it" sz="1600" b="1">
                <a:latin typeface="Raleway"/>
                <a:ea typeface="Raleway"/>
                <a:cs typeface="Raleway"/>
                <a:sym typeface="Raleway"/>
              </a:rPr>
              <a:t>Blind meta-data link picking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Consider link structure between Wikipedia pages of singers to build directed graph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Raleway"/>
              <a:buChar char="●"/>
            </a:pPr>
            <a:r>
              <a:rPr lang="it" b="1" u="sng">
                <a:latin typeface="Raleway"/>
                <a:ea typeface="Raleway"/>
                <a:cs typeface="Raleway"/>
                <a:sym typeface="Raleway"/>
              </a:rPr>
              <a:t>Hypothesis</a:t>
            </a:r>
            <a:r>
              <a:rPr lang="it" b="1"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it">
                <a:latin typeface="Raleway"/>
                <a:ea typeface="Raleway"/>
                <a:cs typeface="Raleway"/>
                <a:sym typeface="Raleway"/>
              </a:rPr>
              <a:t> if there exists a link from page of singer s1 to page of singer s2 then s1 was influenced by s2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2"/>
          </p:nvPr>
        </p:nvSpPr>
        <p:spPr>
          <a:xfrm>
            <a:off x="4662676" y="1602675"/>
            <a:ext cx="40593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arenR" startAt="2"/>
            </a:pPr>
            <a:r>
              <a:rPr lang="it" sz="1600" b="1">
                <a:latin typeface="Raleway"/>
                <a:ea typeface="Raleway"/>
                <a:cs typeface="Raleway"/>
                <a:sym typeface="Raleway"/>
              </a:rPr>
              <a:t> “Influences” section analysis</a:t>
            </a:r>
            <a:endParaRPr sz="16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Scraping of Wikipedia singers’ pages to get “influences” section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Apply NER (Named Entity Recognition) to get singers and bands mentioned in the “influences” section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 b="1" u="sng">
                <a:latin typeface="Raleway"/>
                <a:ea typeface="Raleway"/>
                <a:cs typeface="Raleway"/>
                <a:sym typeface="Raleway"/>
              </a:rPr>
              <a:t>Hypothesis</a:t>
            </a:r>
            <a:r>
              <a:rPr lang="it" b="1"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it">
                <a:latin typeface="Raleway"/>
                <a:ea typeface="Raleway"/>
                <a:cs typeface="Raleway"/>
                <a:sym typeface="Raleway"/>
              </a:rPr>
              <a:t> if singer s2 is mentioned in the “influence” section of singer s1 then s1 was influenced by s2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59025" y="589375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Is the “blind” method reliable?</a:t>
            </a: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359025" y="1224775"/>
            <a:ext cx="8343300" cy="3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" sz="1600" b="1">
                <a:latin typeface="Raleway"/>
                <a:ea typeface="Raleway"/>
                <a:cs typeface="Raleway"/>
                <a:sym typeface="Raleway"/>
              </a:rPr>
              <a:t>Compared PageRank result of our method to the result of the reference paper.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800" y="1664747"/>
            <a:ext cx="4386400" cy="26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403950" y="60650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graph</a:t>
            </a: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412950" y="1241900"/>
            <a:ext cx="83181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There is a node for every singer in the list</a:t>
            </a:r>
            <a:br>
              <a:rPr lang="it" b="1">
                <a:latin typeface="Raleway"/>
                <a:ea typeface="Raleway"/>
                <a:cs typeface="Raleway"/>
                <a:sym typeface="Raleway"/>
              </a:rPr>
            </a:b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There is an edge from singer s1 to singer s2 if s1 was influenced by s2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225" y="2269375"/>
            <a:ext cx="3837886" cy="23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745</Words>
  <Application>Microsoft Office PowerPoint</Application>
  <PresentationFormat>Presentazione su schermo (16:9)</PresentationFormat>
  <Paragraphs>141</Paragraphs>
  <Slides>14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Lato</vt:lpstr>
      <vt:lpstr>Raleway ExtraBold</vt:lpstr>
      <vt:lpstr>Raleway Medium</vt:lpstr>
      <vt:lpstr>Raleway</vt:lpstr>
      <vt:lpstr>Swiss</vt:lpstr>
      <vt:lpstr>Apply Page-Rank on Wikipedia Singers</vt:lpstr>
      <vt:lpstr>Contributions </vt:lpstr>
      <vt:lpstr>Reference paper</vt:lpstr>
      <vt:lpstr>Reference paper - main ideas</vt:lpstr>
      <vt:lpstr>Our project - main ideas</vt:lpstr>
      <vt:lpstr>Dataset construction</vt:lpstr>
      <vt:lpstr>Methods used</vt:lpstr>
      <vt:lpstr>Is the “blind” method reliable?</vt:lpstr>
      <vt:lpstr>The graph</vt:lpstr>
      <vt:lpstr>Other hypotheses</vt:lpstr>
      <vt:lpstr>Presentazione standard di PowerPoint</vt:lpstr>
      <vt:lpstr>Discussion of results</vt:lpstr>
      <vt:lpstr>Libraries used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Apply Page-Rank on Wikipedia Singers</dc:title>
  <cp:lastModifiedBy>Daniele Buonadonna</cp:lastModifiedBy>
  <cp:revision>1</cp:revision>
  <dcterms:modified xsi:type="dcterms:W3CDTF">2019-07-09T18:28:31Z</dcterms:modified>
</cp:coreProperties>
</file>